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0" r:id="rId2"/>
    <p:sldId id="261" r:id="rId3"/>
    <p:sldId id="256" r:id="rId4"/>
    <p:sldId id="257" r:id="rId5"/>
    <p:sldId id="258" r:id="rId6"/>
    <p:sldId id="259"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091" autoAdjust="0"/>
  </p:normalViewPr>
  <p:slideViewPr>
    <p:cSldViewPr>
      <p:cViewPr varScale="1">
        <p:scale>
          <a:sx n="67" d="100"/>
          <a:sy n="67" d="100"/>
        </p:scale>
        <p:origin x="-810"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A71984DE-8A35-49C3-97F2-F18BD75DAA5B}" type="datetimeFigureOut">
              <a:rPr lang="en-US" smtClean="0"/>
              <a:t>10/3/2015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028ABE66-0D63-4CD0-A6B1-100C3F5E3321}" type="slidenum">
              <a:rPr lang="en-US" smtClean="0"/>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71984DE-8A35-49C3-97F2-F18BD75DAA5B}" type="datetimeFigureOut">
              <a:rPr lang="en-US" smtClean="0"/>
              <a:t>10/3/2015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8ABE66-0D63-4CD0-A6B1-100C3F5E332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71984DE-8A35-49C3-97F2-F18BD75DAA5B}" type="datetimeFigureOut">
              <a:rPr lang="en-US" smtClean="0"/>
              <a:t>10/3/2015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8ABE66-0D63-4CD0-A6B1-100C3F5E332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71984DE-8A35-49C3-97F2-F18BD75DAA5B}" type="datetimeFigureOut">
              <a:rPr lang="en-US" smtClean="0"/>
              <a:t>10/3/2015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8ABE66-0D63-4CD0-A6B1-100C3F5E332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71984DE-8A35-49C3-97F2-F18BD75DAA5B}" type="datetimeFigureOut">
              <a:rPr lang="en-US" smtClean="0"/>
              <a:t>10/3/2015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028ABE66-0D63-4CD0-A6B1-100C3F5E3321}"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71984DE-8A35-49C3-97F2-F18BD75DAA5B}" type="datetimeFigureOut">
              <a:rPr lang="en-US" smtClean="0"/>
              <a:t>10/3/2015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8ABE66-0D63-4CD0-A6B1-100C3F5E332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A71984DE-8A35-49C3-97F2-F18BD75DAA5B}" type="datetimeFigureOut">
              <a:rPr lang="en-US" smtClean="0"/>
              <a:t>10/3/2015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28ABE66-0D63-4CD0-A6B1-100C3F5E332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71984DE-8A35-49C3-97F2-F18BD75DAA5B}" type="datetimeFigureOut">
              <a:rPr lang="en-US" smtClean="0"/>
              <a:t>10/3/2015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28ABE66-0D63-4CD0-A6B1-100C3F5E332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1984DE-8A35-49C3-97F2-F18BD75DAA5B}" type="datetimeFigureOut">
              <a:rPr lang="en-US" smtClean="0"/>
              <a:t>10/3/2015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28ABE66-0D63-4CD0-A6B1-100C3F5E332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71984DE-8A35-49C3-97F2-F18BD75DAA5B}" type="datetimeFigureOut">
              <a:rPr lang="en-US" smtClean="0"/>
              <a:t>10/3/2015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8ABE66-0D63-4CD0-A6B1-100C3F5E332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71984DE-8A35-49C3-97F2-F18BD75DAA5B}" type="datetimeFigureOut">
              <a:rPr lang="en-US" smtClean="0"/>
              <a:t>10/3/2015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8ABE66-0D63-4CD0-A6B1-100C3F5E332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A71984DE-8A35-49C3-97F2-F18BD75DAA5B}" type="datetimeFigureOut">
              <a:rPr lang="en-US" smtClean="0"/>
              <a:t>10/3/2015</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028ABE66-0D63-4CD0-A6B1-100C3F5E3321}"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jpg"/><Relationship Id="rId4" Type="http://schemas.openxmlformats.org/officeDocument/2006/relationships/image" Target="../media/image4.jpg"/></Relationships>
</file>

<file path=ppt/slides/_rels/slide10.xml.rels><?xml version="1.0" encoding="UTF-8" standalone="yes"?>
<Relationships xmlns="http://schemas.openxmlformats.org/package/2006/relationships"><Relationship Id="rId3" Type="http://schemas.openxmlformats.org/officeDocument/2006/relationships/hyperlink" Target="http://judysworld.edublogs.org/" TargetMode="External"/><Relationship Id="rId2" Type="http://schemas.openxmlformats.org/officeDocument/2006/relationships/image" Target="../media/image14.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pz.harvard.edu/" TargetMode="External"/><Relationship Id="rId2" Type="http://schemas.openxmlformats.org/officeDocument/2006/relationships/hyperlink" Target="http://www.pz.harvard.edu/tc/" TargetMode="External"/><Relationship Id="rId1" Type="http://schemas.openxmlformats.org/officeDocument/2006/relationships/slideLayout" Target="../slideLayouts/slideLayout7.xml"/><Relationship Id="rId4" Type="http://schemas.openxmlformats.org/officeDocument/2006/relationships/hyperlink" Target="http://www.pz.harvard.edu/tc/routines.cfm"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dirty="0" smtClean="0">
                <a:latin typeface="+mn-lt"/>
              </a:rPr>
              <a:t>ELL as Art</a:t>
            </a:r>
            <a:endParaRPr lang="en-US" sz="6000" dirty="0">
              <a:latin typeface="+mn-lt"/>
            </a:endParaRPr>
          </a:p>
        </p:txBody>
      </p:sp>
      <p:sp>
        <p:nvSpPr>
          <p:cNvPr id="3" name="Content Placeholder 2"/>
          <p:cNvSpPr>
            <a:spLocks noGrp="1"/>
          </p:cNvSpPr>
          <p:nvPr>
            <p:ph idx="1"/>
          </p:nvPr>
        </p:nvSpPr>
        <p:spPr>
          <a:xfrm>
            <a:off x="228600" y="1600200"/>
            <a:ext cx="8763000" cy="1600200"/>
          </a:xfrm>
        </p:spPr>
        <p:txBody>
          <a:bodyPr/>
          <a:lstStyle/>
          <a:p>
            <a:pPr marL="137160" indent="0" algn="ctr">
              <a:buNone/>
            </a:pPr>
            <a:r>
              <a:rPr lang="en-US" b="1" dirty="0"/>
              <a:t>“Art is English Language </a:t>
            </a:r>
            <a:r>
              <a:rPr lang="en-US" b="1" dirty="0" smtClean="0"/>
              <a:t>Learning</a:t>
            </a:r>
          </a:p>
          <a:p>
            <a:pPr marL="137160" indent="0" algn="ctr">
              <a:buNone/>
            </a:pPr>
            <a:r>
              <a:rPr lang="en-US" b="1" dirty="0" smtClean="0"/>
              <a:t>...and English Language Learning </a:t>
            </a:r>
            <a:r>
              <a:rPr lang="en-US" b="1" dirty="0"/>
              <a:t>is Art</a:t>
            </a:r>
            <a:r>
              <a:rPr lang="en-US" b="1" dirty="0" smtClean="0"/>
              <a:t>.”</a:t>
            </a:r>
          </a:p>
          <a:p>
            <a:pPr marL="137160" indent="0" algn="ctr">
              <a:buNone/>
            </a:pPr>
            <a:r>
              <a:rPr lang="en-US" i="1" dirty="0" smtClean="0"/>
              <a:t>...</a:t>
            </a:r>
            <a:r>
              <a:rPr lang="en-US" i="1" dirty="0"/>
              <a:t>or how we use Art in our ELL or ELL in our </a:t>
            </a:r>
            <a:r>
              <a:rPr lang="en-US" i="1" dirty="0" smtClean="0"/>
              <a:t>Art</a:t>
            </a:r>
            <a:endParaRPr lang="en-US" dirty="0"/>
          </a:p>
          <a:p>
            <a:pPr marL="137160" indent="0">
              <a:buNone/>
            </a:pP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68636" y="3319002"/>
            <a:ext cx="4013164" cy="3310398"/>
          </a:xfrm>
          <a:prstGeom prst="rect">
            <a:avLst/>
          </a:prstGeom>
        </p:spPr>
      </p:pic>
      <p:sp>
        <p:nvSpPr>
          <p:cNvPr id="5" name="Oval Callout 4"/>
          <p:cNvSpPr/>
          <p:nvPr/>
        </p:nvSpPr>
        <p:spPr>
          <a:xfrm>
            <a:off x="5867400" y="3319002"/>
            <a:ext cx="1752600" cy="1157097"/>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Callout 6"/>
          <p:cNvSpPr/>
          <p:nvPr/>
        </p:nvSpPr>
        <p:spPr>
          <a:xfrm rot="14000567">
            <a:off x="801319" y="4725142"/>
            <a:ext cx="1938529" cy="1831682"/>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Callout 7"/>
          <p:cNvSpPr/>
          <p:nvPr/>
        </p:nvSpPr>
        <p:spPr>
          <a:xfrm rot="15599973">
            <a:off x="1233786" y="2974289"/>
            <a:ext cx="1581798" cy="1914748"/>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19253" y="3574951"/>
            <a:ext cx="1076895" cy="732447"/>
          </a:xfrm>
          <a:prstGeom prst="rect">
            <a:avLst/>
          </a:prstGeom>
        </p:spPr>
      </p:pic>
      <p:sp>
        <p:nvSpPr>
          <p:cNvPr id="6" name="Oval Callout 5"/>
          <p:cNvSpPr/>
          <p:nvPr/>
        </p:nvSpPr>
        <p:spPr>
          <a:xfrm rot="2825781">
            <a:off x="6795432" y="4141989"/>
            <a:ext cx="2043415" cy="1743865"/>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86600" y="4560596"/>
            <a:ext cx="1363206" cy="849604"/>
          </a:xfrm>
          <a:prstGeom prst="rect">
            <a:avLst/>
          </a:prstGeom>
        </p:spPr>
      </p:pic>
      <p:pic>
        <p:nvPicPr>
          <p:cNvPr id="12" name="Picture 1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308582" y="5002808"/>
            <a:ext cx="977417" cy="1321792"/>
          </a:xfrm>
          <a:prstGeom prst="rect">
            <a:avLst/>
          </a:prstGeom>
        </p:spPr>
      </p:pic>
      <p:pic>
        <p:nvPicPr>
          <p:cNvPr id="13" name="Picture 1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00200" y="3304600"/>
            <a:ext cx="825553" cy="1171499"/>
          </a:xfrm>
          <a:prstGeom prst="rect">
            <a:avLst/>
          </a:prstGeom>
        </p:spPr>
      </p:pic>
    </p:spTree>
    <p:extLst>
      <p:ext uri="{BB962C8B-B14F-4D97-AF65-F5344CB8AC3E}">
        <p14:creationId xmlns:p14="http://schemas.microsoft.com/office/powerpoint/2010/main" val="5724179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8600" y="206063"/>
            <a:ext cx="8686800" cy="6499538"/>
          </a:xfrm>
        </p:spPr>
      </p:pic>
      <p:sp>
        <p:nvSpPr>
          <p:cNvPr id="5" name="TextBox 4"/>
          <p:cNvSpPr txBox="1"/>
          <p:nvPr/>
        </p:nvSpPr>
        <p:spPr>
          <a:xfrm>
            <a:off x="5410200" y="2760345"/>
            <a:ext cx="3581400" cy="2954655"/>
          </a:xfrm>
          <a:prstGeom prst="rect">
            <a:avLst/>
          </a:prstGeom>
          <a:noFill/>
        </p:spPr>
        <p:txBody>
          <a:bodyPr wrap="square" rtlCol="0">
            <a:spAutoFit/>
          </a:bodyPr>
          <a:lstStyle/>
          <a:p>
            <a:pPr algn="ctr"/>
            <a:r>
              <a:rPr lang="en-US" sz="2400" b="1" i="1" dirty="0" smtClean="0">
                <a:latin typeface="Century Schoolbook" panose="02040604050505020304" pitchFamily="18" charset="0"/>
              </a:rPr>
              <a:t>To practice any art,</a:t>
            </a:r>
          </a:p>
          <a:p>
            <a:pPr algn="ctr"/>
            <a:r>
              <a:rPr lang="en-US" sz="2400" b="1" i="1" dirty="0" smtClean="0">
                <a:latin typeface="Century Schoolbook" panose="02040604050505020304" pitchFamily="18" charset="0"/>
              </a:rPr>
              <a:t>no matter</a:t>
            </a:r>
          </a:p>
          <a:p>
            <a:pPr algn="ctr"/>
            <a:r>
              <a:rPr lang="en-US" sz="2400" b="1" i="1" dirty="0" smtClean="0">
                <a:latin typeface="Century Schoolbook" panose="02040604050505020304" pitchFamily="18" charset="0"/>
              </a:rPr>
              <a:t>how well or badly,</a:t>
            </a:r>
          </a:p>
          <a:p>
            <a:pPr algn="ctr"/>
            <a:r>
              <a:rPr lang="en-US" sz="2400" b="1" i="1" dirty="0" smtClean="0">
                <a:latin typeface="Century Schoolbook" panose="02040604050505020304" pitchFamily="18" charset="0"/>
              </a:rPr>
              <a:t>is a way to</a:t>
            </a:r>
          </a:p>
          <a:p>
            <a:pPr algn="ctr"/>
            <a:r>
              <a:rPr lang="en-US" sz="2400" b="1" i="1" dirty="0" smtClean="0">
                <a:latin typeface="Century Schoolbook" panose="02040604050505020304" pitchFamily="18" charset="0"/>
              </a:rPr>
              <a:t>make your soul grow. So do it!</a:t>
            </a:r>
          </a:p>
          <a:p>
            <a:pPr algn="ctr"/>
            <a:r>
              <a:rPr lang="en-US" sz="2400" b="1" dirty="0" smtClean="0">
                <a:latin typeface="Century Schoolbook" panose="02040604050505020304" pitchFamily="18" charset="0"/>
              </a:rPr>
              <a:t>-Kurt Vonnegut</a:t>
            </a:r>
          </a:p>
          <a:p>
            <a:endParaRPr lang="en-US" b="1" i="1" dirty="0">
              <a:latin typeface="Century Schoolbook" panose="02040604050505020304" pitchFamily="18" charset="0"/>
            </a:endParaRPr>
          </a:p>
        </p:txBody>
      </p:sp>
      <p:sp>
        <p:nvSpPr>
          <p:cNvPr id="6" name="TextBox 5"/>
          <p:cNvSpPr txBox="1"/>
          <p:nvPr/>
        </p:nvSpPr>
        <p:spPr>
          <a:xfrm>
            <a:off x="566737" y="762000"/>
            <a:ext cx="3276600" cy="1569660"/>
          </a:xfrm>
          <a:prstGeom prst="rect">
            <a:avLst/>
          </a:prstGeom>
          <a:noFill/>
        </p:spPr>
        <p:txBody>
          <a:bodyPr wrap="square" rtlCol="0">
            <a:spAutoFit/>
          </a:bodyPr>
          <a:lstStyle/>
          <a:p>
            <a:r>
              <a:rPr lang="en-US" sz="2400" b="1" i="1" dirty="0" smtClean="0">
                <a:latin typeface="Century Schoolbook" panose="02040604050505020304" pitchFamily="18" charset="0"/>
              </a:rPr>
              <a:t>Creativity is</a:t>
            </a:r>
          </a:p>
          <a:p>
            <a:r>
              <a:rPr lang="en-US" sz="2400" b="1" i="1" dirty="0" smtClean="0">
                <a:latin typeface="Century Schoolbook" panose="02040604050505020304" pitchFamily="18" charset="0"/>
              </a:rPr>
              <a:t>intelligence having fun.</a:t>
            </a:r>
          </a:p>
          <a:p>
            <a:r>
              <a:rPr lang="en-US" sz="2400" b="1" dirty="0" smtClean="0">
                <a:latin typeface="Century Schoolbook" panose="02040604050505020304" pitchFamily="18" charset="0"/>
              </a:rPr>
              <a:t>-Albert Einstein</a:t>
            </a:r>
            <a:endParaRPr lang="en-US" sz="2400" b="1" dirty="0">
              <a:latin typeface="Century Schoolbook" panose="02040604050505020304" pitchFamily="18" charset="0"/>
            </a:endParaRPr>
          </a:p>
        </p:txBody>
      </p:sp>
      <p:sp>
        <p:nvSpPr>
          <p:cNvPr id="7" name="TextBox 6"/>
          <p:cNvSpPr txBox="1"/>
          <p:nvPr/>
        </p:nvSpPr>
        <p:spPr>
          <a:xfrm>
            <a:off x="304800" y="5181600"/>
            <a:ext cx="7616780" cy="1200329"/>
          </a:xfrm>
          <a:prstGeom prst="rect">
            <a:avLst/>
          </a:prstGeom>
          <a:noFill/>
        </p:spPr>
        <p:txBody>
          <a:bodyPr wrap="square" rtlCol="0">
            <a:spAutoFit/>
          </a:bodyPr>
          <a:lstStyle/>
          <a:p>
            <a:r>
              <a:rPr lang="en-US" b="1" dirty="0" smtClean="0">
                <a:solidFill>
                  <a:schemeClr val="bg1"/>
                </a:solidFill>
                <a:latin typeface="Century Schoolbook" panose="02040604050505020304" pitchFamily="18" charset="0"/>
              </a:rPr>
              <a:t>Email: </a:t>
            </a:r>
            <a:r>
              <a:rPr lang="en-US" sz="1600" b="1" dirty="0" smtClean="0">
                <a:solidFill>
                  <a:schemeClr val="bg1"/>
                </a:solidFill>
                <a:latin typeface="Century Schoolbook" panose="02040604050505020304" pitchFamily="18" charset="0"/>
              </a:rPr>
              <a:t>TheaterforELL@gmail.com</a:t>
            </a:r>
          </a:p>
          <a:p>
            <a:r>
              <a:rPr lang="en-US" b="1" dirty="0" smtClean="0">
                <a:solidFill>
                  <a:schemeClr val="bg1"/>
                </a:solidFill>
                <a:latin typeface="Century Schoolbook" panose="02040604050505020304" pitchFamily="18" charset="0"/>
              </a:rPr>
              <a:t>Blog: </a:t>
            </a:r>
            <a:r>
              <a:rPr lang="en-US" sz="1600" b="1" dirty="0" smtClean="0">
                <a:solidFill>
                  <a:schemeClr val="bg1"/>
                </a:solidFill>
                <a:latin typeface="Century Schoolbook" panose="02040604050505020304" pitchFamily="18" charset="0"/>
              </a:rPr>
              <a:t>http://judysworld.edublogs.org</a:t>
            </a:r>
            <a:r>
              <a:rPr lang="en-US" sz="1600" b="1" dirty="0" smtClean="0">
                <a:solidFill>
                  <a:schemeClr val="bg1"/>
                </a:solidFill>
                <a:latin typeface="Century Schoolbook" panose="02040604050505020304" pitchFamily="18" charset="0"/>
                <a:hlinkClick r:id="rId3"/>
              </a:rPr>
              <a:t>/</a:t>
            </a:r>
            <a:endParaRPr lang="en-US" sz="1600" b="1" dirty="0" smtClean="0">
              <a:solidFill>
                <a:schemeClr val="bg1"/>
              </a:solidFill>
              <a:latin typeface="Century Schoolbook" panose="02040604050505020304" pitchFamily="18" charset="0"/>
            </a:endParaRPr>
          </a:p>
          <a:p>
            <a:r>
              <a:rPr lang="en-US" b="1" dirty="0" smtClean="0">
                <a:latin typeface="Century Schoolbook" panose="02040604050505020304" pitchFamily="18" charset="0"/>
              </a:rPr>
              <a:t>Facebook:</a:t>
            </a:r>
          </a:p>
          <a:p>
            <a:r>
              <a:rPr lang="en-US" b="1" dirty="0" smtClean="0">
                <a:latin typeface="Century Schoolbook" panose="02040604050505020304" pitchFamily="18" charset="0"/>
              </a:rPr>
              <a:t>https://www.facebook.com/AdventuresInReadingWritingESOL</a:t>
            </a:r>
            <a:endParaRPr lang="en-US" b="1" dirty="0">
              <a:latin typeface="Century Schoolbook" panose="02040604050505020304" pitchFamily="18" charset="0"/>
            </a:endParaRPr>
          </a:p>
        </p:txBody>
      </p:sp>
    </p:spTree>
    <p:extLst>
      <p:ext uri="{BB962C8B-B14F-4D97-AF65-F5344CB8AC3E}">
        <p14:creationId xmlns:p14="http://schemas.microsoft.com/office/powerpoint/2010/main" val="507729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0" y="4114800"/>
            <a:ext cx="6172200" cy="2514600"/>
          </a:xfrm>
        </p:spPr>
        <p:txBody>
          <a:bodyPr>
            <a:normAutofit fontScale="92500"/>
          </a:bodyPr>
          <a:lstStyle/>
          <a:p>
            <a:pPr marL="137160" indent="0" algn="r">
              <a:buNone/>
            </a:pPr>
            <a:r>
              <a:rPr lang="en-US" b="1" i="1" dirty="0" smtClean="0"/>
              <a:t>In teaching English,</a:t>
            </a:r>
          </a:p>
          <a:p>
            <a:pPr marL="137160" indent="0" algn="r">
              <a:buNone/>
            </a:pPr>
            <a:r>
              <a:rPr lang="en-US" b="1" i="1" dirty="0" smtClean="0"/>
              <a:t>we </a:t>
            </a:r>
            <a:r>
              <a:rPr lang="en-US" b="1" i="1" dirty="0"/>
              <a:t>are uncovering the </a:t>
            </a:r>
            <a:r>
              <a:rPr lang="en-US" b="1" i="1" dirty="0" smtClean="0"/>
              <a:t>light</a:t>
            </a:r>
          </a:p>
          <a:p>
            <a:pPr marL="137160" indent="0" algn="r">
              <a:buNone/>
            </a:pPr>
            <a:r>
              <a:rPr lang="en-US" b="1" i="1" dirty="0" smtClean="0"/>
              <a:t>to </a:t>
            </a:r>
            <a:r>
              <a:rPr lang="en-US" b="1" i="1" dirty="0"/>
              <a:t>a world unseen, unheard and unfelt</a:t>
            </a:r>
            <a:r>
              <a:rPr lang="en-US" b="1" i="1" dirty="0" smtClean="0"/>
              <a:t>...</a:t>
            </a:r>
          </a:p>
          <a:p>
            <a:pPr marL="137160" indent="0" algn="r">
              <a:buNone/>
            </a:pPr>
            <a:r>
              <a:rPr lang="en-US" b="1" i="1" dirty="0" smtClean="0"/>
              <a:t>and </a:t>
            </a:r>
            <a:r>
              <a:rPr lang="en-US" b="1" i="1" dirty="0"/>
              <a:t>what is art but an open </a:t>
            </a:r>
            <a:r>
              <a:rPr lang="en-US" b="1" i="1" dirty="0" smtClean="0"/>
              <a:t>door</a:t>
            </a:r>
          </a:p>
          <a:p>
            <a:pPr marL="137160" indent="0" algn="r">
              <a:buNone/>
            </a:pPr>
            <a:r>
              <a:rPr lang="en-US" b="1" i="1" dirty="0" smtClean="0"/>
              <a:t>to </a:t>
            </a:r>
            <a:r>
              <a:rPr lang="en-US" b="1" i="1" dirty="0"/>
              <a:t>a world unseen, unheard and </a:t>
            </a:r>
            <a:r>
              <a:rPr lang="en-US" b="1" i="1" dirty="0" smtClean="0"/>
              <a:t>unfelt</a:t>
            </a:r>
            <a:r>
              <a:rPr lang="en-US" b="1" i="1" dirty="0"/>
              <a:t>.</a:t>
            </a:r>
          </a:p>
          <a:p>
            <a:pPr marL="137160" indent="0">
              <a:buNone/>
            </a:pP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152400"/>
            <a:ext cx="5486400" cy="4495800"/>
          </a:xfrm>
          <a:prstGeom prst="rect">
            <a:avLst/>
          </a:prstGeom>
        </p:spPr>
      </p:pic>
    </p:spTree>
    <p:extLst>
      <p:ext uri="{BB962C8B-B14F-4D97-AF65-F5344CB8AC3E}">
        <p14:creationId xmlns:p14="http://schemas.microsoft.com/office/powerpoint/2010/main" val="21096523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695325" y="752475"/>
            <a:ext cx="7543800" cy="5693866"/>
          </a:xfrm>
          <a:prstGeom prst="rect">
            <a:avLst/>
          </a:prstGeom>
          <a:noFill/>
        </p:spPr>
        <p:txBody>
          <a:bodyPr wrap="square" rtlCol="0">
            <a:spAutoFit/>
          </a:bodyPr>
          <a:lstStyle/>
          <a:p>
            <a:r>
              <a:rPr lang="en-US" sz="1200" b="1" dirty="0" smtClean="0"/>
              <a:t>Excerpt from </a:t>
            </a:r>
            <a:r>
              <a:rPr lang="en-US" sz="1200" b="1" dirty="0" err="1" smtClean="0"/>
              <a:t>Edutopia</a:t>
            </a:r>
            <a:r>
              <a:rPr lang="en-US" sz="1200" b="1" dirty="0" smtClean="0"/>
              <a:t>:</a:t>
            </a:r>
          </a:p>
          <a:p>
            <a:r>
              <a:rPr lang="en-US" sz="1200" b="1" dirty="0" smtClean="0"/>
              <a:t>A Research-Based Approach to Arts Integration</a:t>
            </a:r>
          </a:p>
          <a:p>
            <a:r>
              <a:rPr lang="en-US" sz="1200" dirty="0" smtClean="0"/>
              <a:t>by Vanessa Vega</a:t>
            </a:r>
          </a:p>
          <a:p>
            <a:r>
              <a:rPr lang="en-US" sz="1200" dirty="0" smtClean="0"/>
              <a:t>Former </a:t>
            </a:r>
            <a:r>
              <a:rPr lang="en-US" sz="1200" dirty="0" err="1" smtClean="0"/>
              <a:t>Edutopia</a:t>
            </a:r>
            <a:r>
              <a:rPr lang="en-US" sz="1200" dirty="0" smtClean="0"/>
              <a:t> Senior Manager of Research</a:t>
            </a:r>
          </a:p>
          <a:p>
            <a:r>
              <a:rPr lang="en-US" sz="1200" dirty="0" smtClean="0"/>
              <a:t>August 29, 2012 </a:t>
            </a:r>
          </a:p>
          <a:p>
            <a:r>
              <a:rPr lang="en-US" sz="1200" dirty="0" smtClean="0"/>
              <a:t/>
            </a:r>
            <a:br>
              <a:rPr lang="en-US" sz="1200" dirty="0" smtClean="0"/>
            </a:br>
            <a:r>
              <a:rPr lang="en-US" sz="1400" b="1" dirty="0" smtClean="0"/>
              <a:t>Artful Thinking</a:t>
            </a:r>
          </a:p>
          <a:p>
            <a:r>
              <a:rPr lang="en-US" sz="1400" dirty="0" smtClean="0">
                <a:hlinkClick r:id="rId2"/>
              </a:rPr>
              <a:t>Artful Thinking</a:t>
            </a:r>
            <a:r>
              <a:rPr lang="en-US" sz="1400" dirty="0" smtClean="0"/>
              <a:t> is a program developed by Harvard's </a:t>
            </a:r>
            <a:r>
              <a:rPr lang="en-US" sz="1400" dirty="0" smtClean="0">
                <a:hlinkClick r:id="rId3"/>
              </a:rPr>
              <a:t>Project Zero</a:t>
            </a:r>
            <a:r>
              <a:rPr lang="en-US" sz="1400" dirty="0" smtClean="0"/>
              <a:t> in collaboration with the Traverse City Area Public Schools in Michigan. It is an approach to teaching creative thinking that uses </a:t>
            </a:r>
            <a:r>
              <a:rPr lang="en-US" sz="1400" dirty="0" smtClean="0">
                <a:hlinkClick r:id="rId4"/>
              </a:rPr>
              <a:t>six routines</a:t>
            </a:r>
            <a:r>
              <a:rPr lang="en-US" sz="1400" dirty="0" smtClean="0"/>
              <a:t> to explore artistic works and subjects across the curriculum. These routines contain strategies to deepen art experiences.</a:t>
            </a:r>
          </a:p>
          <a:p>
            <a:r>
              <a:rPr lang="en-US" sz="1400" b="1" u="sng" dirty="0" smtClean="0"/>
              <a:t>Reasoning</a:t>
            </a:r>
            <a:r>
              <a:rPr lang="en-US" sz="1400" b="1" dirty="0" smtClean="0"/>
              <a:t>:</a:t>
            </a:r>
            <a:r>
              <a:rPr lang="en-US" sz="1400" dirty="0" smtClean="0"/>
              <a:t> Asking, "What makes you say that?" to prompt students to cite evidence to support claims</a:t>
            </a:r>
          </a:p>
          <a:p>
            <a:r>
              <a:rPr lang="en-US" sz="1400" b="1" u="sng" dirty="0" smtClean="0"/>
              <a:t>Perspective-taking</a:t>
            </a:r>
            <a:r>
              <a:rPr lang="en-US" sz="1400" b="1" dirty="0" smtClean="0"/>
              <a:t>:</a:t>
            </a:r>
            <a:r>
              <a:rPr lang="en-US" sz="1400" dirty="0" smtClean="0"/>
              <a:t> Asking, "What does the character (or author) perceive, know, or care about?" to understand diverse perspectives and ways of approaching problems</a:t>
            </a:r>
          </a:p>
          <a:p>
            <a:r>
              <a:rPr lang="en-US" sz="1400" b="1" u="sng" dirty="0" smtClean="0"/>
              <a:t>Questioning and investigating</a:t>
            </a:r>
            <a:r>
              <a:rPr lang="en-US" sz="1400" b="1" dirty="0" smtClean="0"/>
              <a:t>:</a:t>
            </a:r>
            <a:r>
              <a:rPr lang="en-US" sz="1400" dirty="0" smtClean="0"/>
              <a:t> Brainstorming questions and using prompts to spark observations and inquiry (e.g., How? What? When? Why? What if? and "I see," "I think," "I wonder")</a:t>
            </a:r>
          </a:p>
          <a:p>
            <a:r>
              <a:rPr lang="en-US" sz="1400" b="1" u="sng" dirty="0" smtClean="0"/>
              <a:t>Observing and describing</a:t>
            </a:r>
            <a:r>
              <a:rPr lang="en-US" sz="1400" b="1" dirty="0" smtClean="0"/>
              <a:t>:</a:t>
            </a:r>
            <a:r>
              <a:rPr lang="en-US" sz="1400" dirty="0" smtClean="0"/>
              <a:t> Describing and elaborating upon what you see and/or hear (e.g., imagining the artwork as the beginning, middle, or ending of a story, and/or describing formal qualities of a work of art)</a:t>
            </a:r>
          </a:p>
          <a:p>
            <a:r>
              <a:rPr lang="en-US" sz="1400" b="1" u="sng" dirty="0" smtClean="0"/>
              <a:t>Comparing and connecting new ideas to prior knowledge</a:t>
            </a:r>
            <a:r>
              <a:rPr lang="en-US" sz="1400" b="1" dirty="0" smtClean="0"/>
              <a:t>:</a:t>
            </a:r>
            <a:r>
              <a:rPr lang="en-US" sz="1400" dirty="0" smtClean="0"/>
              <a:t> Asking questions to prompt core ideas and connecting, extending, and/or challenging core ideas</a:t>
            </a:r>
          </a:p>
          <a:p>
            <a:r>
              <a:rPr lang="en-US" sz="1400" b="1" u="sng" dirty="0" smtClean="0"/>
              <a:t>Finding complexity</a:t>
            </a:r>
            <a:r>
              <a:rPr lang="en-US" sz="1400" b="1" dirty="0" smtClean="0"/>
              <a:t>:</a:t>
            </a:r>
            <a:r>
              <a:rPr lang="en-US" sz="1400" dirty="0" smtClean="0"/>
              <a:t> In order to uncover multiple dimensions and layers, asking questions such as, "How is it complicated?" "What are the different layers and pieces?" "What are its parts and purposes?" "What insights do you have about the topic?"</a:t>
            </a:r>
          </a:p>
          <a:p>
            <a:endParaRPr lang="en-US" sz="1200" dirty="0"/>
          </a:p>
        </p:txBody>
      </p:sp>
    </p:spTree>
    <p:extLst>
      <p:ext uri="{BB962C8B-B14F-4D97-AF65-F5344CB8AC3E}">
        <p14:creationId xmlns:p14="http://schemas.microsoft.com/office/powerpoint/2010/main" val="4889100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1065596287"/>
              </p:ext>
            </p:extLst>
          </p:nvPr>
        </p:nvGraphicFramePr>
        <p:xfrm>
          <a:off x="516835" y="1676400"/>
          <a:ext cx="8229600" cy="4389120"/>
        </p:xfrm>
        <a:graphic>
          <a:graphicData uri="http://schemas.openxmlformats.org/drawingml/2006/table">
            <a:tbl>
              <a:tblPr firstRow="1" bandRow="1">
                <a:tableStyleId>{5C22544A-7EE6-4342-B048-85BDC9FD1C3A}</a:tableStyleId>
              </a:tblPr>
              <a:tblGrid>
                <a:gridCol w="4114800"/>
                <a:gridCol w="4114800"/>
              </a:tblGrid>
              <a:tr h="644939">
                <a:tc>
                  <a:txBody>
                    <a:bodyPr/>
                    <a:lstStyle/>
                    <a:p>
                      <a:r>
                        <a:rPr lang="en-US" sz="1200" b="1" dirty="0" smtClean="0"/>
                        <a:t>Elaboration</a:t>
                      </a:r>
                      <a:endParaRPr lang="en-US" sz="1200" dirty="0"/>
                    </a:p>
                  </a:txBody>
                  <a:tcPr/>
                </a:tc>
                <a:tc>
                  <a:txBody>
                    <a:bodyPr/>
                    <a:lstStyle/>
                    <a:p>
                      <a:r>
                        <a:rPr lang="en-US" sz="1200" dirty="0" smtClean="0"/>
                        <a:t>Adding meaning to, and/or incorporating, information that is to be remembered. Example: Create stories, pictures, or nonverbal expressions that express and/or integrate the content being learned in elaborated expressions.</a:t>
                      </a:r>
                      <a:endParaRPr lang="en-US" sz="1200" dirty="0"/>
                    </a:p>
                  </a:txBody>
                  <a:tcPr/>
                </a:tc>
              </a:tr>
              <a:tr h="1113183">
                <a:tc>
                  <a:txBody>
                    <a:bodyPr/>
                    <a:lstStyle/>
                    <a:p>
                      <a:r>
                        <a:rPr lang="en-US" sz="1200" b="1" dirty="0" smtClean="0"/>
                        <a:t>Rehearsal of Meaning</a:t>
                      </a:r>
                      <a:r>
                        <a:rPr lang="en-US" sz="1200" dirty="0" smtClean="0"/>
                        <a:t> (in a variety of nonverbal forms)</a:t>
                      </a:r>
                      <a:endParaRPr lang="en-US" sz="1200" dirty="0"/>
                    </a:p>
                  </a:txBody>
                  <a:tcPr/>
                </a:tc>
                <a:tc>
                  <a:txBody>
                    <a:bodyPr/>
                    <a:lstStyle/>
                    <a:p>
                      <a:r>
                        <a:rPr lang="en-US" sz="1200" dirty="0" smtClean="0"/>
                        <a:t>Repeating content over and over until it is memorized; however, rereading, or even elaborating upon meaning, is not as effective as recalling and reconstructing the information from a cue (</a:t>
                      </a:r>
                      <a:r>
                        <a:rPr lang="en-US" sz="1200" dirty="0" err="1" smtClean="0"/>
                        <a:t>Karpicke</a:t>
                      </a:r>
                      <a:r>
                        <a:rPr lang="en-US" sz="1200" dirty="0" smtClean="0"/>
                        <a:t> &amp; Blunt, 2011). Example: Watch a movie or listen to a song about mathematical equations.</a:t>
                      </a:r>
                      <a:endParaRPr lang="en-US" sz="1200" dirty="0"/>
                    </a:p>
                  </a:txBody>
                  <a:tcPr/>
                </a:tc>
              </a:tr>
              <a:tr h="644939">
                <a:tc>
                  <a:txBody>
                    <a:bodyPr/>
                    <a:lstStyle/>
                    <a:p>
                      <a:r>
                        <a:rPr lang="en-US" sz="1200" b="1" dirty="0" smtClean="0"/>
                        <a:t>Generation</a:t>
                      </a:r>
                      <a:endParaRPr lang="en-US" sz="1200" dirty="0"/>
                    </a:p>
                  </a:txBody>
                  <a:tcPr/>
                </a:tc>
                <a:tc>
                  <a:txBody>
                    <a:bodyPr/>
                    <a:lstStyle/>
                    <a:p>
                      <a:r>
                        <a:rPr lang="en-US" sz="1200" dirty="0" smtClean="0"/>
                        <a:t>Generating information (pictures, stories, songs, poems) in response to a visual or physical cue. Retrieving and reconstructing the information has been shown to be more effective in promoting learning than elaboration (</a:t>
                      </a:r>
                      <a:r>
                        <a:rPr lang="en-US" sz="1200" dirty="0" err="1" smtClean="0"/>
                        <a:t>Karpicke</a:t>
                      </a:r>
                      <a:r>
                        <a:rPr lang="en-US" sz="1200" dirty="0" smtClean="0"/>
                        <a:t> &amp; Blunt, 2011). Example: Take a photograph showing a law of physics.</a:t>
                      </a:r>
                      <a:endParaRPr lang="en-US" sz="1200" dirty="0"/>
                    </a:p>
                  </a:txBody>
                  <a:tcPr/>
                </a:tc>
              </a:tr>
              <a:tr h="644939">
                <a:tc>
                  <a:txBody>
                    <a:bodyPr/>
                    <a:lstStyle/>
                    <a:p>
                      <a:r>
                        <a:rPr lang="en-US" sz="1200" b="1" dirty="0" smtClean="0"/>
                        <a:t>Enactment</a:t>
                      </a:r>
                      <a:endParaRPr lang="en-US" sz="1200" dirty="0"/>
                    </a:p>
                  </a:txBody>
                  <a:tcPr/>
                </a:tc>
                <a:tc>
                  <a:txBody>
                    <a:bodyPr/>
                    <a:lstStyle/>
                    <a:p>
                      <a:r>
                        <a:rPr lang="en-US" sz="1200" dirty="0" smtClean="0"/>
                        <a:t>Performing action phrases, as in drama or dance, improves memory. Example: Co-create and/or participate in a dance that incorporates understanding of meteorology to represent seasons, weather patterns, and atmospheric conditions.</a:t>
                      </a:r>
                      <a:endParaRPr lang="en-US" sz="1200" dirty="0"/>
                    </a:p>
                  </a:txBody>
                  <a:tcPr/>
                </a:tc>
              </a:tr>
            </a:tbl>
          </a:graphicData>
        </a:graphic>
      </p:graphicFrame>
      <p:sp>
        <p:nvSpPr>
          <p:cNvPr id="8" name="TextBox 7"/>
          <p:cNvSpPr txBox="1"/>
          <p:nvPr/>
        </p:nvSpPr>
        <p:spPr>
          <a:xfrm>
            <a:off x="533400" y="685800"/>
            <a:ext cx="7924800" cy="646331"/>
          </a:xfrm>
          <a:prstGeom prst="rect">
            <a:avLst/>
          </a:prstGeom>
          <a:noFill/>
        </p:spPr>
        <p:txBody>
          <a:bodyPr wrap="square" rtlCol="0">
            <a:spAutoFit/>
          </a:bodyPr>
          <a:lstStyle/>
          <a:p>
            <a:r>
              <a:rPr lang="en-US" b="1" dirty="0" smtClean="0"/>
              <a:t>Arts integration naturally incorporates many cognitive activities that have been shown to improve long-term memory (</a:t>
            </a:r>
            <a:r>
              <a:rPr lang="en-US" b="1" dirty="0" err="1" smtClean="0"/>
              <a:t>Rinne</a:t>
            </a:r>
            <a:r>
              <a:rPr lang="en-US" b="1" dirty="0" smtClean="0"/>
              <a:t>, et al., 2011). </a:t>
            </a:r>
            <a:endParaRPr lang="en-US" dirty="0"/>
          </a:p>
        </p:txBody>
      </p:sp>
    </p:spTree>
    <p:extLst>
      <p:ext uri="{BB962C8B-B14F-4D97-AF65-F5344CB8AC3E}">
        <p14:creationId xmlns:p14="http://schemas.microsoft.com/office/powerpoint/2010/main" val="42158025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510396147"/>
              </p:ext>
            </p:extLst>
          </p:nvPr>
        </p:nvGraphicFramePr>
        <p:xfrm>
          <a:off x="457200" y="381000"/>
          <a:ext cx="8229600" cy="4937760"/>
        </p:xfrm>
        <a:graphic>
          <a:graphicData uri="http://schemas.openxmlformats.org/drawingml/2006/table">
            <a:tbl>
              <a:tblPr firstRow="1" bandRow="1">
                <a:tableStyleId>{5C22544A-7EE6-4342-B048-85BDC9FD1C3A}</a:tableStyleId>
              </a:tblPr>
              <a:tblGrid>
                <a:gridCol w="4114800"/>
                <a:gridCol w="4114800"/>
              </a:tblGrid>
              <a:tr h="370840">
                <a:tc>
                  <a:txBody>
                    <a:bodyPr/>
                    <a:lstStyle/>
                    <a:p>
                      <a:r>
                        <a:rPr lang="en-US" sz="1200" b="1" dirty="0" smtClean="0"/>
                        <a:t>Oral Production</a:t>
                      </a:r>
                      <a:endParaRPr lang="en-US" sz="1200" dirty="0"/>
                    </a:p>
                  </a:txBody>
                  <a:tcPr/>
                </a:tc>
                <a:tc>
                  <a:txBody>
                    <a:bodyPr/>
                    <a:lstStyle/>
                    <a:p>
                      <a:r>
                        <a:rPr lang="en-US" sz="1200" dirty="0" smtClean="0"/>
                        <a:t>Singing or theatrical production that requires information to be remembered and recited orally promotes retention. Example: Create a three-minute skit or song that helps teach the Pythagorean theorem.</a:t>
                      </a:r>
                      <a:endParaRPr lang="en-US" sz="1200" dirty="0"/>
                    </a:p>
                  </a:txBody>
                  <a:tcPr/>
                </a:tc>
              </a:tr>
              <a:tr h="370840">
                <a:tc>
                  <a:txBody>
                    <a:bodyPr/>
                    <a:lstStyle/>
                    <a:p>
                      <a:r>
                        <a:rPr lang="en-US" sz="1200" b="1" dirty="0" smtClean="0"/>
                        <a:t>Effort After Meaning</a:t>
                      </a:r>
                      <a:endParaRPr lang="en-US" sz="1200" dirty="0"/>
                    </a:p>
                  </a:txBody>
                  <a:tcPr/>
                </a:tc>
                <a:tc>
                  <a:txBody>
                    <a:bodyPr/>
                    <a:lstStyle/>
                    <a:p>
                      <a:r>
                        <a:rPr lang="en-US" sz="1200" dirty="0" smtClean="0"/>
                        <a:t>Briefly puzzling over the meaning before figuring it out can lead to better memory. (If students must decode meaning from art, they are more likely to remember the meaning.) Example: Study </a:t>
                      </a:r>
                      <a:r>
                        <a:rPr lang="en-US" sz="1200" i="1" dirty="0" smtClean="0"/>
                        <a:t>Guernica</a:t>
                      </a:r>
                      <a:r>
                        <a:rPr lang="en-US" sz="1200" dirty="0" smtClean="0"/>
                        <a:t> (1937) by Pablo Picasso and describe what the artist was trying to express, citing specific details in the work to support your claims.</a:t>
                      </a:r>
                      <a:endParaRPr lang="en-US" sz="1200" dirty="0"/>
                    </a:p>
                  </a:txBody>
                  <a:tcPr/>
                </a:tc>
              </a:tr>
              <a:tr h="370840">
                <a:tc>
                  <a:txBody>
                    <a:bodyPr/>
                    <a:lstStyle/>
                    <a:p>
                      <a:r>
                        <a:rPr lang="en-US" sz="1200" b="1" dirty="0" smtClean="0"/>
                        <a:t>Emotional Arousal</a:t>
                      </a:r>
                      <a:r>
                        <a:rPr lang="en-US" sz="1200" dirty="0" smtClean="0"/>
                        <a:t> (vs. neutral)</a:t>
                      </a:r>
                      <a:endParaRPr lang="en-US" sz="1200" dirty="0"/>
                    </a:p>
                  </a:txBody>
                  <a:tcPr/>
                </a:tc>
                <a:tc>
                  <a:txBody>
                    <a:bodyPr/>
                    <a:lstStyle/>
                    <a:p>
                      <a:r>
                        <a:rPr lang="en-US" sz="1200" dirty="0" smtClean="0"/>
                        <a:t>Content that generates higher levels of emotional arousal can promote memory for that content, but arousal needs to be at an optimal level. Too much arousal distracts from the content, and high levels of negative arousal (fear or stress) can lead to impaired learning. Example: Write about a personal experience that relates to a cultural or social issue that you feel needs to be addressed, and then design a poster or performance to represent your knowledge and feelings about the topic.</a:t>
                      </a:r>
                      <a:endParaRPr lang="en-US" sz="1200" dirty="0"/>
                    </a:p>
                  </a:txBody>
                  <a:tcPr/>
                </a:tc>
              </a:tr>
              <a:tr h="370840">
                <a:tc>
                  <a:txBody>
                    <a:bodyPr/>
                    <a:lstStyle/>
                    <a:p>
                      <a:r>
                        <a:rPr lang="en-US" sz="1200" b="1" dirty="0" smtClean="0"/>
                        <a:t>Pictorial Representation</a:t>
                      </a:r>
                      <a:r>
                        <a:rPr lang="en-US" sz="1200" dirty="0" smtClean="0"/>
                        <a:t> (a.k.a. picture superiority effect)</a:t>
                      </a:r>
                      <a:endParaRPr lang="en-US" sz="1200" dirty="0"/>
                    </a:p>
                  </a:txBody>
                  <a:tcPr/>
                </a:tc>
                <a:tc>
                  <a:txBody>
                    <a:bodyPr/>
                    <a:lstStyle/>
                    <a:p>
                      <a:r>
                        <a:rPr lang="en-US" sz="1200" dirty="0" smtClean="0"/>
                        <a:t>Visual information is better retained than information presented verbally or as text. In other words, people tend to better remember things they have seen than things they have heard or read. Example: Use striking visual images, such as artworks, historical artifacts, scientific images, or graphs to represent important concepts.</a:t>
                      </a:r>
                      <a:endParaRPr lang="en-US" sz="1200" dirty="0"/>
                    </a:p>
                  </a:txBody>
                  <a:tcPr/>
                </a:tc>
              </a:tr>
            </a:tbl>
          </a:graphicData>
        </a:graphic>
      </p:graphicFrame>
      <p:sp>
        <p:nvSpPr>
          <p:cNvPr id="5" name="TextBox 4"/>
          <p:cNvSpPr txBox="1"/>
          <p:nvPr/>
        </p:nvSpPr>
        <p:spPr>
          <a:xfrm>
            <a:off x="381000" y="5562600"/>
            <a:ext cx="8305800" cy="923330"/>
          </a:xfrm>
          <a:prstGeom prst="rect">
            <a:avLst/>
          </a:prstGeom>
          <a:noFill/>
        </p:spPr>
        <p:txBody>
          <a:bodyPr wrap="square" rtlCol="0">
            <a:spAutoFit/>
          </a:bodyPr>
          <a:lstStyle/>
          <a:p>
            <a:r>
              <a:rPr lang="en-US" dirty="0" smtClean="0"/>
              <a:t>For planning arts-integrated lessons, </a:t>
            </a:r>
            <a:r>
              <a:rPr lang="en-US" dirty="0" err="1" smtClean="0"/>
              <a:t>Hardiman's</a:t>
            </a:r>
            <a:r>
              <a:rPr lang="en-US" dirty="0" smtClean="0"/>
              <a:t> </a:t>
            </a:r>
            <a:r>
              <a:rPr lang="en-US" i="1" dirty="0" smtClean="0"/>
              <a:t>Brain-Targeted Teaching Model</a:t>
            </a:r>
            <a:r>
              <a:rPr lang="en-US" dirty="0" smtClean="0"/>
              <a:t> (2012) also provides a useful reference for translating findings from cognitive neuroscience into instructional practices.</a:t>
            </a:r>
            <a:endParaRPr lang="en-US" dirty="0"/>
          </a:p>
        </p:txBody>
      </p:sp>
    </p:spTree>
    <p:extLst>
      <p:ext uri="{BB962C8B-B14F-4D97-AF65-F5344CB8AC3E}">
        <p14:creationId xmlns:p14="http://schemas.microsoft.com/office/powerpoint/2010/main" val="14784192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572000" y="457200"/>
            <a:ext cx="3886200" cy="3529965"/>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3400" y="3352800"/>
            <a:ext cx="4191000" cy="3139205"/>
          </a:xfrm>
          <a:prstGeom prst="rect">
            <a:avLst/>
          </a:prstGeom>
        </p:spPr>
      </p:pic>
    </p:spTree>
    <p:extLst>
      <p:ext uri="{BB962C8B-B14F-4D97-AF65-F5344CB8AC3E}">
        <p14:creationId xmlns:p14="http://schemas.microsoft.com/office/powerpoint/2010/main" val="23668564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0" y="304800"/>
            <a:ext cx="6286500" cy="4016375"/>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76800" y="3905250"/>
            <a:ext cx="3838575" cy="2570431"/>
          </a:xfrm>
          <a:prstGeom prst="rect">
            <a:avLst/>
          </a:prstGeom>
        </p:spPr>
      </p:pic>
    </p:spTree>
    <p:extLst>
      <p:ext uri="{BB962C8B-B14F-4D97-AF65-F5344CB8AC3E}">
        <p14:creationId xmlns:p14="http://schemas.microsoft.com/office/powerpoint/2010/main" val="30175170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0" y="339291"/>
            <a:ext cx="7924800" cy="5950551"/>
          </a:xfrm>
          <a:prstGeom prst="rect">
            <a:avLst/>
          </a:prstGeom>
        </p:spPr>
      </p:pic>
    </p:spTree>
    <p:extLst>
      <p:ext uri="{BB962C8B-B14F-4D97-AF65-F5344CB8AC3E}">
        <p14:creationId xmlns:p14="http://schemas.microsoft.com/office/powerpoint/2010/main" val="33045948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0"/>
            <a:ext cx="8229600" cy="2057400"/>
          </a:xfrm>
        </p:spPr>
        <p:txBody>
          <a:bodyPr>
            <a:normAutofit fontScale="92500" lnSpcReduction="10000"/>
          </a:bodyPr>
          <a:lstStyle/>
          <a:p>
            <a:r>
              <a:rPr lang="en-US" sz="1900" b="1" dirty="0" smtClean="0"/>
              <a:t>Bibliography</a:t>
            </a:r>
          </a:p>
          <a:p>
            <a:r>
              <a:rPr lang="en-US" sz="1600" b="1" dirty="0" smtClean="0"/>
              <a:t>Vega, Vanessa, A Research-Based Approach to Arts Integration, http://www.edutopia.org/stw-arts-integration-research</a:t>
            </a:r>
          </a:p>
          <a:p>
            <a:r>
              <a:rPr lang="en-US" sz="1600" dirty="0" err="1" smtClean="0"/>
              <a:t>Abrami</a:t>
            </a:r>
            <a:r>
              <a:rPr lang="en-US" sz="1600" dirty="0" smtClean="0"/>
              <a:t>, P.C., Bernard, R.M., </a:t>
            </a:r>
            <a:r>
              <a:rPr lang="en-US" sz="1600" dirty="0" err="1" smtClean="0"/>
              <a:t>Borokhovski</a:t>
            </a:r>
            <a:r>
              <a:rPr lang="en-US" sz="1600" dirty="0" smtClean="0"/>
              <a:t>, E., Wade, A., </a:t>
            </a:r>
            <a:r>
              <a:rPr lang="en-US" sz="1600" dirty="0" err="1" smtClean="0"/>
              <a:t>Surkes</a:t>
            </a:r>
            <a:r>
              <a:rPr lang="en-US" sz="1600" dirty="0" smtClean="0"/>
              <a:t>, M.A., </a:t>
            </a:r>
            <a:r>
              <a:rPr lang="en-US" sz="1600" dirty="0" err="1" smtClean="0"/>
              <a:t>Tamim</a:t>
            </a:r>
            <a:r>
              <a:rPr lang="en-US" sz="1600" dirty="0" smtClean="0"/>
              <a:t>, R., &amp; Zhang, D. (2008). Instructional Interventions Affecting Critical Thinking Skills and Dispositions: A Stage 1 Meta-Analysis. </a:t>
            </a:r>
            <a:r>
              <a:rPr lang="en-US" sz="1600" i="1" dirty="0" smtClean="0"/>
              <a:t>Review of Educational Research, 78</a:t>
            </a:r>
            <a:r>
              <a:rPr lang="en-US" sz="1600" dirty="0" smtClean="0"/>
              <a:t>(4), 1102-1134.</a:t>
            </a:r>
          </a:p>
          <a:p>
            <a:r>
              <a:rPr lang="en-US" sz="1600" dirty="0" err="1" smtClean="0"/>
              <a:t>Hardiman</a:t>
            </a:r>
            <a:r>
              <a:rPr lang="en-US" sz="1600" dirty="0" smtClean="0"/>
              <a:t>, M. (2012). </a:t>
            </a:r>
            <a:r>
              <a:rPr lang="en-US" sz="1600" i="1" dirty="0" smtClean="0"/>
              <a:t>The Brain-Targeted Teaching Model for 21st-Century Schools.</a:t>
            </a:r>
            <a:r>
              <a:rPr lang="en-US" sz="1600" dirty="0" smtClean="0"/>
              <a:t> Thousand Oaks, CA: Corwin.</a:t>
            </a:r>
          </a:p>
          <a:p>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86400" y="762000"/>
            <a:ext cx="3160395" cy="3950494"/>
          </a:xfrm>
          <a:prstGeom prst="rect">
            <a:avLst/>
          </a:prstGeom>
        </p:spPr>
      </p:pic>
      <p:sp>
        <p:nvSpPr>
          <p:cNvPr id="4" name="TextBox 3"/>
          <p:cNvSpPr txBox="1"/>
          <p:nvPr/>
        </p:nvSpPr>
        <p:spPr>
          <a:xfrm>
            <a:off x="609600" y="609600"/>
            <a:ext cx="5524500" cy="1292662"/>
          </a:xfrm>
          <a:prstGeom prst="rect">
            <a:avLst/>
          </a:prstGeom>
          <a:noFill/>
        </p:spPr>
        <p:txBody>
          <a:bodyPr wrap="square" rtlCol="0">
            <a:spAutoFit/>
          </a:bodyPr>
          <a:lstStyle/>
          <a:p>
            <a:r>
              <a:rPr lang="en-US" sz="2400" b="1" dirty="0" smtClean="0"/>
              <a:t>Resources used in the story making:</a:t>
            </a:r>
          </a:p>
          <a:p>
            <a:r>
              <a:rPr lang="en-US" b="1" dirty="0" err="1" smtClean="0"/>
              <a:t>VoiceThread</a:t>
            </a:r>
            <a:endParaRPr lang="en-US" b="1" dirty="0" smtClean="0"/>
          </a:p>
          <a:p>
            <a:r>
              <a:rPr lang="en-US" b="1" dirty="0" err="1" smtClean="0"/>
              <a:t>Powtoons</a:t>
            </a:r>
            <a:endParaRPr lang="en-US" b="1" dirty="0" smtClean="0"/>
          </a:p>
          <a:p>
            <a:r>
              <a:rPr lang="en-US" b="1" dirty="0" err="1" smtClean="0"/>
              <a:t>Wordle</a:t>
            </a:r>
            <a:endParaRPr lang="en-US" b="1" dirty="0"/>
          </a:p>
        </p:txBody>
      </p:sp>
    </p:spTree>
    <p:extLst>
      <p:ext uri="{BB962C8B-B14F-4D97-AF65-F5344CB8AC3E}">
        <p14:creationId xmlns:p14="http://schemas.microsoft.com/office/powerpoint/2010/main" val="351854109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125</TotalTime>
  <Words>752</Words>
  <Application>Microsoft Office PowerPoint</Application>
  <PresentationFormat>On-screen Show (4:3)</PresentationFormat>
  <Paragraphs>61</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Apex</vt:lpstr>
      <vt:lpstr>ELL as Art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jmw</dc:creator>
  <cp:lastModifiedBy>jmw</cp:lastModifiedBy>
  <cp:revision>11</cp:revision>
  <dcterms:created xsi:type="dcterms:W3CDTF">2015-10-03T21:40:23Z</dcterms:created>
  <dcterms:modified xsi:type="dcterms:W3CDTF">2015-10-03T23:46:01Z</dcterms:modified>
</cp:coreProperties>
</file>